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ru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83D3"/>
    <a:srgbClr val="9645D5"/>
    <a:srgbClr val="86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32"/>
    <p:restoredTop sz="96405"/>
  </p:normalViewPr>
  <p:slideViewPr>
    <p:cSldViewPr snapToGrid="0" snapToObjects="1">
      <p:cViewPr varScale="1">
        <p:scale>
          <a:sx n="103" d="100"/>
          <a:sy n="103" d="100"/>
        </p:scale>
        <p:origin x="19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ardinallis/Downloads/&#1047;&#1072;&#1087;&#1088;&#1086;&#1089;_&#1080;&#1085;&#1092;&#1086;&#1088;&#1084;&#1072;&#1094;&#1080;&#1080;_&#1076;&#1083;&#1103;_&#1073;&#1080;&#1079;&#1085;&#1077;&#1089;_&#1087;&#1083;&#1072;&#1085;&#1072;_&#1042;&#1077;&#1085;&#1090;&#1055;&#1088;&#108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Лист2!$C$1</c:f>
              <c:strCache>
                <c:ptCount val="1"/>
                <c:pt idx="0">
                  <c:v>Объем рынка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9645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0A-0B47-9D56-0224298E689F}"/>
              </c:ext>
            </c:extLst>
          </c:dPt>
          <c:dPt>
            <c:idx val="4"/>
            <c:invertIfNegative val="0"/>
            <c:bubble3D val="0"/>
            <c:spPr>
              <a:solidFill>
                <a:srgbClr val="9645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0A-0B47-9D56-0224298E689F}"/>
              </c:ext>
            </c:extLst>
          </c:dPt>
          <c:dPt>
            <c:idx val="5"/>
            <c:invertIfNegative val="0"/>
            <c:bubble3D val="0"/>
            <c:spPr>
              <a:solidFill>
                <a:srgbClr val="9645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0A-0B47-9D56-0224298E68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ubik" panose="02000604000000020004" pitchFamily="2" charset="-79"/>
                    <a:ea typeface="+mn-ea"/>
                    <a:cs typeface="Rubik" panose="02000604000000020004" pitchFamily="2" charset="-79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Лист2!$B$2:$B$7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Лист2!$C$2:$C$7</c:f>
              <c:numCache>
                <c:formatCode>0.0</c:formatCode>
                <c:ptCount val="6"/>
                <c:pt idx="0" formatCode="General">
                  <c:v>6.1</c:v>
                </c:pt>
                <c:pt idx="1">
                  <c:v>6.7039</c:v>
                </c:pt>
                <c:pt idx="2">
                  <c:v>7.3675861000000005</c:v>
                </c:pt>
                <c:pt idx="3">
                  <c:v>8.0969771239000004</c:v>
                </c:pt>
                <c:pt idx="4">
                  <c:v>8.8985778591660996</c:v>
                </c:pt>
                <c:pt idx="5" formatCode="General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0A-0B47-9D56-0224298E6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53"/>
        <c:axId val="176034143"/>
        <c:axId val="176035791"/>
      </c:barChart>
      <c:catAx>
        <c:axId val="176034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ubik" panose="02000604000000020004" pitchFamily="2" charset="-79"/>
                <a:ea typeface="+mn-ea"/>
                <a:cs typeface="Rubik" panose="02000604000000020004" pitchFamily="2" charset="-79"/>
              </a:defRPr>
            </a:pPr>
            <a:endParaRPr lang="ru-RU"/>
          </a:p>
        </c:txPr>
        <c:crossAx val="176035791"/>
        <c:crosses val="autoZero"/>
        <c:auto val="1"/>
        <c:lblAlgn val="ctr"/>
        <c:lblOffset val="100"/>
        <c:noMultiLvlLbl val="0"/>
      </c:catAx>
      <c:valAx>
        <c:axId val="1760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ubik" panose="02000604000000020004" pitchFamily="2" charset="-79"/>
                <a:ea typeface="+mn-ea"/>
                <a:cs typeface="Rubik" panose="02000604000000020004" pitchFamily="2" charset="-79"/>
              </a:defRPr>
            </a:pPr>
            <a:endParaRPr lang="ru-RU"/>
          </a:p>
        </c:txPr>
        <c:crossAx val="176034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Rubik" panose="02000604000000020004" pitchFamily="2" charset="-79"/>
          <a:cs typeface="Rubik" panose="02000604000000020004" pitchFamily="2" charset="-79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D1852-E3A2-7B42-9A3D-3F837E4E9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7D1091-88DE-104D-BD24-28368CA21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FR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170A42-66A6-F44D-ACD5-42192401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579F4B-DDE9-7E4D-9F3A-A1107EEE1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EA65EB-62C6-E749-9285-5E68E397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96083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AC7E9-F2B7-2141-A5DB-93CB101CE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5B1013-C524-4C47-8DF3-F69BFF20C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4C615-E5EA-9740-A569-B2C23FA4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1FA05F-1550-E14F-BB72-E34F77F59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A7B46D-ADE1-CB4A-882A-2DECC1AB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77838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ED5B3-1AEC-294F-AB8D-1D41C722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0988E6-37DD-CE43-8D92-9E1C254F7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651DF-47EC-3E4B-B313-7D94965E2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3AF55B-D1B2-604B-AC5F-F312CBEA5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0E469B-4138-3A45-B04F-2FAC68C27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47899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4CC97-5677-7249-B0AA-B135D38D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84A197-B50C-0F40-9326-4FE8D899B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417C6A-FFA8-F042-A02D-796207C40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D1A98E-03B6-FD49-A451-5BB0E78A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48FDBC-D7A3-2941-AF1B-1C7639FD8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6BA060-C994-FF4B-A660-3B8438B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444205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F7F7A-1840-C14B-BF99-5112CDDAF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F1983-58C6-B348-A67C-18FFC930D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EC3F25-66A4-6241-B716-40EDF824A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DAE148-E06C-0C43-BBB0-7692BDB38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F6DD282-362C-4641-B8DB-7D0FD2BBD1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B40E40-C0E9-6A47-99B9-2CFD0E526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0D3B84-2C62-3742-A30E-05D64C7A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2E70C1F-A931-7C4A-95AE-8970B73A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95467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BA2052-C41D-8240-B35A-BD7788B4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DB16CF-3F1B-A746-8A6C-096ED73A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81EEA3-2AF6-A747-98C2-2910F56D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03AC36-312D-314F-AB44-CA99BE18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775039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779A288-C944-0B48-9077-2522087BB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3DE441-0A10-8B49-929A-B30BCA4DB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B7EFD3-A6F2-3340-9F2C-D0085F4B6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425401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7093E-5FF7-0248-A70E-24D1E0271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3A4420-BD8B-F94C-BCFA-AA5956A1A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DEBBED-EB09-5A4D-AFD7-F59C55E59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60D417-6A51-534C-B550-3CD496AE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2F1976-8392-734B-904F-8EE44927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F451E7-E8CF-4A4E-8DEB-D860E6E8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418833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7F7CB-BDBC-B14F-8641-2CE5B295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6BFEE1-9AC0-3447-9BAE-4B8345E005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FR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ADEDA1-DCB7-CA40-8D2F-00342D9D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C298C3-4469-E740-8316-A622E8FC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62A6BA-C878-9F42-AD1A-1D2D67481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CDAEC0-AEE6-044A-951F-087EC3D6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93970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BBAB3-555C-A049-B630-6969326B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445F0D-AAF9-A441-9554-E30CDFA09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BDD4B5-CDA5-CB49-8F40-286D3D06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4984B2-61E5-0246-A9F5-8E633C59D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670D38-AF20-754D-AAD8-9044172F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4170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1479147-3560-564B-B930-DEB230AECB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60D6E7-CFF2-544F-8919-231F801FC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D02207-D9D2-D24D-BC35-8949D40DE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23A860-3077-324E-9F7C-4A39A88A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62E82B-9380-904A-B495-6EDEAC1B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655881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9F9E4-C943-7743-98D2-3E8EE5C75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FR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0C6757-8256-C547-B5A0-68F4BE212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D6C372-1728-2945-AD3C-43B323C07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65E9A-F92D-4B49-AC91-80C926F7EA87}" type="datetimeFigureOut">
              <a:rPr lang="ru-FR" smtClean="0"/>
              <a:t>4/21/23</a:t>
            </a:fld>
            <a:endParaRPr lang="ru-FR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9E4C3-88FF-EE4B-8BD8-91CAA5125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FR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A8189F-8D56-3145-AEDE-7FE90DCDC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2E418-1BD8-6B46-8D44-462A0286544C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75845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A9B171-750B-A545-A652-B790C8E2084A}"/>
              </a:ext>
            </a:extLst>
          </p:cNvPr>
          <p:cNvSpPr/>
          <p:nvPr/>
        </p:nvSpPr>
        <p:spPr>
          <a:xfrm>
            <a:off x="0" y="0"/>
            <a:ext cx="12192000" cy="66338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FR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80045-8994-3C44-A244-84740B2A8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8518" y="2431808"/>
            <a:ext cx="7073503" cy="23876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B0F0"/>
                </a:solidFill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И</a:t>
            </a:r>
            <a:r>
              <a:rPr lang="ru-FR" sz="2800" b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нновационн</a:t>
            </a:r>
            <a:r>
              <a:rPr lang="ru-RU" sz="2800" b="1" dirty="0" err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ое</a:t>
            </a:r>
            <a:r>
              <a:rPr lang="ru-FR" sz="2800" b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 импортозамещающ</a:t>
            </a:r>
            <a:r>
              <a:rPr lang="ru-RU" sz="28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ее</a:t>
            </a:r>
            <a:r>
              <a:rPr lang="ru-FR" sz="2800" b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 приточно-вытяжно</a:t>
            </a:r>
            <a:r>
              <a:rPr lang="ru-RU" sz="28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е</a:t>
            </a:r>
            <a:r>
              <a:rPr lang="ru-FR" sz="2800" b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 оборудовани</a:t>
            </a:r>
            <a:r>
              <a:rPr lang="ru-RU" sz="2800" b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е</a:t>
            </a:r>
            <a:r>
              <a:rPr lang="ru-FR" sz="2800" b="1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 </a:t>
            </a:r>
            <a:r>
              <a:rPr lang="ru-FR" sz="28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«ВЕНТПРО» с интеллектуальной системой управления</a:t>
            </a:r>
            <a:r>
              <a:rPr lang="ru-FR" sz="28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cs typeface="Rubik" panose="02000604000000020004" pitchFamily="2" charset="-79"/>
              </a:rPr>
              <a:t> </a:t>
            </a:r>
            <a:endParaRPr lang="ru-FR" sz="2000" b="1" dirty="0">
              <a:solidFill>
                <a:srgbClr val="00B0F0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09F846-3137-144C-A283-43F201DE0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12" y="143431"/>
            <a:ext cx="2374900" cy="406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2DA414-66FE-834B-A151-A5D4666DD2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57" r="9291"/>
          <a:stretch/>
        </p:blipFill>
        <p:spPr>
          <a:xfrm>
            <a:off x="169979" y="1917458"/>
            <a:ext cx="4536142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51FDFC2E-EA8A-D046-989C-FA409A410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167" y="1089577"/>
            <a:ext cx="7501665" cy="1655762"/>
          </a:xfrm>
        </p:spPr>
        <p:txBody>
          <a:bodyPr>
            <a:normAutofit/>
          </a:bodyPr>
          <a:lstStyle/>
          <a:p>
            <a:pPr indent="450215">
              <a:lnSpc>
                <a:spcPct val="150000"/>
              </a:lnSpc>
            </a:pPr>
            <a:r>
              <a:rPr lang="ru-RU" sz="20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НИОКР</a:t>
            </a:r>
          </a:p>
          <a:p>
            <a:pPr indent="450215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(РЕЗУЛЬТАТЫ ИНТЕЛЛЕКТУАЛЬНОЙ ДЕЯТЕЛЬНОСТИ) </a:t>
            </a:r>
            <a:endParaRPr lang="ru-FR" sz="1800" dirty="0">
              <a:effectLst/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AE705-7E9B-574C-B873-09387E5C95C0}"/>
              </a:ext>
            </a:extLst>
          </p:cNvPr>
          <p:cNvSpPr txBox="1"/>
          <p:nvPr/>
        </p:nvSpPr>
        <p:spPr>
          <a:xfrm>
            <a:off x="740894" y="3308435"/>
            <a:ext cx="61346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FR" sz="14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контроль параметров воздуха (температура, влажность, концентрация CO2, расход воздуха)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FR" sz="14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регулирование работы приточно-вытяжной системы с использованием внешних условий (температура и влажность наружного воздуха)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FR" sz="14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оптимизация работы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FR" sz="14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уменьшение затрат на обогрев или охлаждение воздуха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FR" sz="1400" dirty="0">
              <a:latin typeface="Rubik" panose="02000604000000020004" pitchFamily="2" charset="-79"/>
              <a:cs typeface="Rubik" panose="02000604000000020004" pitchFamily="2" charset="-79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400" dirty="0">
                <a:effectLst/>
                <a:latin typeface="Rubik" panose="02000604000000020004" pitchFamily="2" charset="-79"/>
                <a:cs typeface="Rubik" panose="02000604000000020004" pitchFamily="2" charset="-79"/>
              </a:rPr>
              <a:t>автоматический мониторинг показателей микроклимата помещения, базы данных настроек системы и формирование средствами искусственного интеллекта (ИИ) рекомендаций по изменению текущих значений этих показателей в лучшую сторону </a:t>
            </a:r>
            <a:r>
              <a:rPr lang="ru-FR" sz="1400" dirty="0">
                <a:effectLst/>
                <a:latin typeface="Rubik" panose="02000604000000020004" pitchFamily="2" charset="-79"/>
                <a:cs typeface="Rubik" panose="02000604000000020004" pitchFamily="2" charset="-79"/>
              </a:rPr>
              <a:t> </a:t>
            </a:r>
            <a:r>
              <a:rPr lang="ru-FR" sz="14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 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400" dirty="0">
              <a:effectLst/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29D6D9F-3A09-4F46-9060-F6644C0785FD}"/>
              </a:ext>
            </a:extLst>
          </p:cNvPr>
          <p:cNvSpPr/>
          <p:nvPr/>
        </p:nvSpPr>
        <p:spPr>
          <a:xfrm>
            <a:off x="0" y="0"/>
            <a:ext cx="12192000" cy="66338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FR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39316C-408E-D247-94F8-6127DE216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12" y="143431"/>
            <a:ext cx="2374900" cy="406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A93FFC-8976-ED4E-B1C7-ACC78C655A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7257" r="9291"/>
          <a:stretch/>
        </p:blipFill>
        <p:spPr>
          <a:xfrm>
            <a:off x="169979" y="1917458"/>
            <a:ext cx="4536142" cy="3416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836069-FA71-2140-BBB9-6777401D9FE0}"/>
              </a:ext>
            </a:extLst>
          </p:cNvPr>
          <p:cNvSpPr txBox="1"/>
          <p:nvPr/>
        </p:nvSpPr>
        <p:spPr>
          <a:xfrm>
            <a:off x="1670462" y="2265926"/>
            <a:ext cx="9310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FR" sz="18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макет интеллектуальной информационной системы (ИИС)  </a:t>
            </a:r>
            <a:endParaRPr lang="en-US" sz="1800" dirty="0">
              <a:effectLst/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  <a:p>
            <a:pPr algn="ctr"/>
            <a:r>
              <a:rPr lang="ru-FR" sz="18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«</a:t>
            </a:r>
            <a:r>
              <a:rPr lang="ru-FR" sz="1800" b="1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приточно-вытяжная система + интеллектуальная программная система</a:t>
            </a:r>
            <a:r>
              <a:rPr lang="ru-FR" sz="1800" dirty="0"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» </a:t>
            </a:r>
            <a:endParaRPr lang="ru-FR" dirty="0"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7DC4BB-4563-734A-8973-5926D90C1448}"/>
              </a:ext>
            </a:extLst>
          </p:cNvPr>
          <p:cNvSpPr txBox="1"/>
          <p:nvPr/>
        </p:nvSpPr>
        <p:spPr>
          <a:xfrm>
            <a:off x="7446494" y="3308435"/>
            <a:ext cx="43369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FR" sz="1400" b="1" dirty="0"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АКТУАЛЬНОСТЬ ПРОЕКТА </a:t>
            </a:r>
            <a:r>
              <a:rPr lang="ru-FR" sz="1400" dirty="0"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связана с необходимостью создания и производства инновационного импортозамещающего приточно-вытяжного оборудования с интеллектуальной системой управления, способного обеспечить более эффективную вентиляцию и кондиционирование воздуха в помещениях различного назначения</a:t>
            </a:r>
            <a:r>
              <a:rPr lang="ru-FR" sz="1400" dirty="0">
                <a:effectLst/>
                <a:latin typeface="Rubik" panose="02000604000000020004" pitchFamily="2" charset="-79"/>
                <a:cs typeface="Rubik" panose="02000604000000020004" pitchFamily="2" charset="-79"/>
              </a:rPr>
              <a:t> </a:t>
            </a:r>
            <a:endParaRPr lang="ru-FR" sz="1400" dirty="0"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7838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51FDFC2E-EA8A-D046-989C-FA409A410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5185" y="879676"/>
            <a:ext cx="7501665" cy="1655762"/>
          </a:xfrm>
        </p:spPr>
        <p:txBody>
          <a:bodyPr>
            <a:normAutofit/>
          </a:bodyPr>
          <a:lstStyle/>
          <a:p>
            <a:pPr indent="450215">
              <a:lnSpc>
                <a:spcPct val="150000"/>
              </a:lnSpc>
            </a:pPr>
            <a:r>
              <a:rPr lang="ru-RU" sz="20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ОБЪЕМ </a:t>
            </a:r>
            <a:r>
              <a:rPr lang="ru-RU" sz="2000" b="1" dirty="0">
                <a:solidFill>
                  <a:srgbClr val="00B0F0"/>
                </a:solidFill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МИРОВОГО И РОССИЙСКОГО </a:t>
            </a:r>
            <a:r>
              <a:rPr lang="ru-RU" sz="20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РЫНКА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361DB40-F9A2-6547-A12D-E87777BDAE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8373125"/>
              </p:ext>
            </p:extLst>
          </p:nvPr>
        </p:nvGraphicFramePr>
        <p:xfrm>
          <a:off x="517625" y="1595735"/>
          <a:ext cx="4634717" cy="2132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DE032E-63A9-7548-A41F-DA4C839AEF98}"/>
              </a:ext>
            </a:extLst>
          </p:cNvPr>
          <p:cNvSpPr/>
          <p:nvPr/>
        </p:nvSpPr>
        <p:spPr>
          <a:xfrm>
            <a:off x="0" y="0"/>
            <a:ext cx="12192000" cy="66338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FR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886F6D-5F7A-894D-8F22-5F4E0B181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12" y="143431"/>
            <a:ext cx="2374900" cy="406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1E1D7E-3FDA-A941-8F07-42F87D59EBFE}"/>
              </a:ext>
            </a:extLst>
          </p:cNvPr>
          <p:cNvSpPr txBox="1"/>
          <p:nvPr/>
        </p:nvSpPr>
        <p:spPr>
          <a:xfrm>
            <a:off x="690282" y="3881832"/>
            <a:ext cx="4009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Rubik" panose="02000604000000020004" pitchFamily="2" charset="-79"/>
                <a:cs typeface="Rubik" panose="02000604000000020004" pitchFamily="2" charset="-79"/>
              </a:rPr>
              <a:t>Динамика и прогноз объема рынка интеллектуальных систем управления (млрд. долл.) </a:t>
            </a:r>
            <a:r>
              <a:rPr lang="ru-FR" sz="1100" dirty="0">
                <a:latin typeface="Rubik" panose="02000604000000020004" pitchFamily="2" charset="-79"/>
                <a:cs typeface="Rubik" panose="02000604000000020004" pitchFamily="2" charset="-79"/>
              </a:rPr>
              <a:t>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10A0BCB-685C-B243-B7C5-2AE9F4F4B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16475"/>
              </p:ext>
            </p:extLst>
          </p:nvPr>
        </p:nvGraphicFramePr>
        <p:xfrm>
          <a:off x="6096000" y="2470285"/>
          <a:ext cx="5578376" cy="13106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573439">
                  <a:extLst>
                    <a:ext uri="{9D8B030D-6E8A-4147-A177-3AD203B41FA5}">
                      <a16:colId xmlns:a16="http://schemas.microsoft.com/office/drawing/2014/main" val="1213046460"/>
                    </a:ext>
                  </a:extLst>
                </a:gridCol>
                <a:gridCol w="3004937">
                  <a:extLst>
                    <a:ext uri="{9D8B030D-6E8A-4147-A177-3AD203B41FA5}">
                      <a16:colId xmlns:a16="http://schemas.microsoft.com/office/drawing/2014/main" val="1111423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400" b="1" dirty="0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Регион</a:t>
                      </a:r>
                      <a:endParaRPr lang="ru-FR" sz="1400" b="1" dirty="0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400" b="1" dirty="0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Объем рынка, млрд долларов</a:t>
                      </a:r>
                      <a:endParaRPr lang="ru-FR" sz="1400" b="1" dirty="0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349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2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Северная Америка</a:t>
                      </a:r>
                      <a:endParaRPr lang="ru-FR" sz="12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2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2,5</a:t>
                      </a:r>
                      <a:endParaRPr lang="ru-FR" sz="12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256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2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Европа</a:t>
                      </a:r>
                      <a:endParaRPr lang="ru-FR" sz="12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2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1,8</a:t>
                      </a:r>
                      <a:endParaRPr lang="ru-FR" sz="12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115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2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Азиатско-Тихоокеанский регион</a:t>
                      </a:r>
                      <a:endParaRPr lang="ru-FR" sz="12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2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1,4</a:t>
                      </a:r>
                      <a:endParaRPr lang="ru-FR" sz="12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272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2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Латинская Америка</a:t>
                      </a:r>
                      <a:endParaRPr lang="ru-FR" sz="12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2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0,5</a:t>
                      </a:r>
                      <a:endParaRPr lang="ru-FR" sz="12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779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2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Средний Восток и Африка</a:t>
                      </a:r>
                      <a:endParaRPr lang="ru-FR" sz="12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2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0,3</a:t>
                      </a:r>
                      <a:endParaRPr lang="ru-FR" sz="12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49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FR" sz="12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Всего по миру</a:t>
                      </a:r>
                      <a:endParaRPr lang="ru-FR" sz="12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FR" sz="12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6,1</a:t>
                      </a:r>
                      <a:endParaRPr lang="ru-FR" sz="12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13302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1D3D12D-6778-F743-BB0F-E6F7AAA6B696}"/>
              </a:ext>
            </a:extLst>
          </p:cNvPr>
          <p:cNvSpPr txBox="1"/>
          <p:nvPr/>
        </p:nvSpPr>
        <p:spPr>
          <a:xfrm>
            <a:off x="5568731" y="1708207"/>
            <a:ext cx="6105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latin typeface="Rubik" panose="02000604000000020004" pitchFamily="2" charset="-79"/>
                <a:cs typeface="Rubik" panose="02000604000000020004" pitchFamily="2" charset="-79"/>
              </a:rPr>
              <a:t>Объем рынка интеллектуальных систем управления для приточно-вытяжного оборудования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A0C7F2-806E-BC43-9940-4F7D02E048EA}"/>
              </a:ext>
            </a:extLst>
          </p:cNvPr>
          <p:cNvSpPr txBox="1"/>
          <p:nvPr/>
        </p:nvSpPr>
        <p:spPr>
          <a:xfrm>
            <a:off x="5680276" y="4048038"/>
            <a:ext cx="6105644" cy="380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r">
              <a:lnSpc>
                <a:spcPct val="150000"/>
              </a:lnSpc>
            </a:pPr>
            <a:r>
              <a:rPr lang="ru-FR" sz="1400" dirty="0">
                <a:solidFill>
                  <a:srgbClr val="1B1B1B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в России в 2021 году составил около 11 миллиардов рублей</a:t>
            </a:r>
            <a:endParaRPr lang="ru-FR" sz="1200" dirty="0">
              <a:effectLst/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E3BBED-D986-FB43-852F-C20FDAE33D8E}"/>
              </a:ext>
            </a:extLst>
          </p:cNvPr>
          <p:cNvSpPr txBox="1"/>
          <p:nvPr/>
        </p:nvSpPr>
        <p:spPr>
          <a:xfrm>
            <a:off x="901518" y="4985134"/>
            <a:ext cx="108844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ru-FR" sz="1600" dirty="0">
                <a:solidFill>
                  <a:schemeClr val="bg2">
                    <a:lumMod val="25000"/>
                  </a:schemeClr>
                </a:solidFill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р</a:t>
            </a:r>
            <a:r>
              <a:rPr lang="ru-FR" sz="1600" dirty="0">
                <a:solidFill>
                  <a:schemeClr val="bg2">
                    <a:lumMod val="25000"/>
                  </a:schemeClr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азмер мирового рынка вентиляционных систем в 2021 году составил 25,76 млрд долларов США</a:t>
            </a:r>
            <a:endParaRPr lang="ru-FR" sz="1600" dirty="0">
              <a:solidFill>
                <a:schemeClr val="bg2">
                  <a:lumMod val="25000"/>
                </a:schemeClr>
              </a:solidFill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ru-FR" sz="1600" dirty="0">
                <a:solidFill>
                  <a:schemeClr val="bg2">
                    <a:lumMod val="25000"/>
                  </a:schemeClr>
                </a:solidFill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п</a:t>
            </a:r>
            <a:r>
              <a:rPr lang="ru-FR" sz="1600" dirty="0">
                <a:solidFill>
                  <a:schemeClr val="bg2">
                    <a:lumMod val="25000"/>
                  </a:schemeClr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рогнозируется, что рынок вырастет с 27,62 млрд долларов США в 2022 году до 46,47 млрд долларов США в 2029 году</a:t>
            </a: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ru-FR" sz="1600" dirty="0">
                <a:solidFill>
                  <a:schemeClr val="bg2">
                    <a:lumMod val="25000"/>
                  </a:schemeClr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среднегодовой темп роста в 7,7% в течение прогнозируемого периода</a:t>
            </a:r>
            <a:r>
              <a:rPr lang="ru-FR" sz="1600" dirty="0">
                <a:solidFill>
                  <a:schemeClr val="bg2">
                    <a:lumMod val="25000"/>
                  </a:schemeClr>
                </a:solidFill>
                <a:effectLst/>
                <a:latin typeface="Rubik" panose="02000604000000020004" pitchFamily="2" charset="-79"/>
                <a:cs typeface="Rubik" panose="02000604000000020004" pitchFamily="2" charset="-79"/>
              </a:rPr>
              <a:t> </a:t>
            </a:r>
            <a:endParaRPr lang="ru-FR" sz="1600" dirty="0">
              <a:solidFill>
                <a:schemeClr val="bg2">
                  <a:lumMod val="25000"/>
                </a:schemeClr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85073DE-310A-8D49-99F7-77916631B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7257" r="9291"/>
          <a:stretch/>
        </p:blipFill>
        <p:spPr>
          <a:xfrm>
            <a:off x="8230732" y="4048038"/>
            <a:ext cx="4536142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97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07DE9E-826E-7949-815D-C966F9D2DB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7257" r="9291"/>
          <a:stretch/>
        </p:blipFill>
        <p:spPr>
          <a:xfrm>
            <a:off x="-866502" y="4154498"/>
            <a:ext cx="4536142" cy="3416300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51FDFC2E-EA8A-D046-989C-FA409A410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167" y="879676"/>
            <a:ext cx="7501665" cy="1655762"/>
          </a:xfrm>
        </p:spPr>
        <p:txBody>
          <a:bodyPr>
            <a:normAutofit/>
          </a:bodyPr>
          <a:lstStyle/>
          <a:p>
            <a:pPr indent="450215">
              <a:lnSpc>
                <a:spcPct val="150000"/>
              </a:lnSpc>
            </a:pPr>
            <a:r>
              <a:rPr lang="ru-RU" sz="2000" b="1" dirty="0">
                <a:solidFill>
                  <a:srgbClr val="00B0F0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КОНКУРЕНТНЫЙ АНАЛИЗ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AF2ACD3-5E96-6F4B-9F93-EB0DC22DDCD8}"/>
              </a:ext>
            </a:extLst>
          </p:cNvPr>
          <p:cNvSpPr/>
          <p:nvPr/>
        </p:nvSpPr>
        <p:spPr>
          <a:xfrm>
            <a:off x="0" y="0"/>
            <a:ext cx="12192000" cy="66338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FR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FB222D-1BD3-404A-9ED4-BE7D06CBC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12" y="143431"/>
            <a:ext cx="2374900" cy="40640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8CD7623-A1F8-B744-9058-872C9B887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575803"/>
              </p:ext>
            </p:extLst>
          </p:nvPr>
        </p:nvGraphicFramePr>
        <p:xfrm>
          <a:off x="670577" y="1707557"/>
          <a:ext cx="10955365" cy="436926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87905">
                  <a:extLst>
                    <a:ext uri="{9D8B030D-6E8A-4147-A177-3AD203B41FA5}">
                      <a16:colId xmlns:a16="http://schemas.microsoft.com/office/drawing/2014/main" val="630431644"/>
                    </a:ext>
                  </a:extLst>
                </a:gridCol>
                <a:gridCol w="1958585">
                  <a:extLst>
                    <a:ext uri="{9D8B030D-6E8A-4147-A177-3AD203B41FA5}">
                      <a16:colId xmlns:a16="http://schemas.microsoft.com/office/drawing/2014/main" val="1162596465"/>
                    </a:ext>
                  </a:extLst>
                </a:gridCol>
                <a:gridCol w="1958585">
                  <a:extLst>
                    <a:ext uri="{9D8B030D-6E8A-4147-A177-3AD203B41FA5}">
                      <a16:colId xmlns:a16="http://schemas.microsoft.com/office/drawing/2014/main" val="4150408066"/>
                    </a:ext>
                  </a:extLst>
                </a:gridCol>
                <a:gridCol w="2292526">
                  <a:extLst>
                    <a:ext uri="{9D8B030D-6E8A-4147-A177-3AD203B41FA5}">
                      <a16:colId xmlns:a16="http://schemas.microsoft.com/office/drawing/2014/main" val="2972221074"/>
                    </a:ext>
                  </a:extLst>
                </a:gridCol>
                <a:gridCol w="2457764">
                  <a:extLst>
                    <a:ext uri="{9D8B030D-6E8A-4147-A177-3AD203B41FA5}">
                      <a16:colId xmlns:a16="http://schemas.microsoft.com/office/drawing/2014/main" val="2169277423"/>
                    </a:ext>
                  </a:extLst>
                </a:gridCol>
              </a:tblGrid>
              <a:tr h="788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Технико-экономические параметры продукта</a:t>
                      </a:r>
                      <a:endParaRPr lang="ru-FR" sz="1400" b="1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Зарубежный аналог 1</a:t>
                      </a:r>
                      <a:endParaRPr lang="ru-FR" sz="1400" b="1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Зарубежный аналог 2</a:t>
                      </a:r>
                      <a:endParaRPr lang="ru-FR" sz="1400" b="1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О</a:t>
                      </a:r>
                      <a:r>
                        <a:rPr lang="ru-FR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течественный </a:t>
                      </a:r>
                      <a:r>
                        <a:rPr lang="ru-RU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а</a:t>
                      </a:r>
                      <a:r>
                        <a:rPr lang="ru-FR" sz="1400" b="1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налог</a:t>
                      </a:r>
                      <a:endParaRPr lang="ru-FR" sz="1400" b="1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 dirty="0">
                          <a:solidFill>
                            <a:srgbClr val="00B0F0"/>
                          </a:solidFill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Созданный продукт</a:t>
                      </a:r>
                      <a:endParaRPr lang="ru-FR" sz="1400" b="1" dirty="0">
                        <a:solidFill>
                          <a:srgbClr val="00B0F0"/>
                        </a:solidFill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extLst>
                  <a:ext uri="{0D108BD9-81ED-4DB2-BD59-A6C34878D82A}">
                    <a16:rowId xmlns:a16="http://schemas.microsoft.com/office/drawing/2014/main" val="2310359218"/>
                  </a:ext>
                </a:extLst>
              </a:tr>
              <a:tr h="1191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Установка приточная</a:t>
                      </a:r>
                      <a:endParaRPr lang="ru-FR" sz="1400" b="1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LCC 070 HE (Aereco)</a:t>
                      </a:r>
                      <a:endParaRPr lang="ru-FR" sz="14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VENTS Maxi 4D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LSV 70-40 R /[P1]-[K1]-[F1-SVH-W.3-V1.КЦ31С (1.1/3000)]-[H2]-[P1]</a:t>
                      </a:r>
                      <a:endParaRPr lang="ru-FR" sz="14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П</a:t>
                      </a:r>
                      <a:r>
                        <a:rPr lang="en-US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1 VKC-AK-S-12,5-GSsF4H1VsG-R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extLst>
                  <a:ext uri="{0D108BD9-81ED-4DB2-BD59-A6C34878D82A}">
                    <a16:rowId xmlns:a16="http://schemas.microsoft.com/office/drawing/2014/main" val="3978510734"/>
                  </a:ext>
                </a:extLst>
              </a:tr>
              <a:tr h="788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Автоматика</a:t>
                      </a:r>
                      <a:endParaRPr lang="ru-FR" sz="1400" b="1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Siemens LOGO!8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Schneider Electric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Автоматика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Автоматика VAC-W-SLD1D3D35D125T123T123D14</a:t>
                      </a:r>
                      <a:endParaRPr lang="ru-FR" sz="14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>
                    <a:solidFill>
                      <a:srgbClr val="B68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879056"/>
                  </a:ext>
                </a:extLst>
              </a:tr>
              <a:tr h="5875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Преобразователь частоты</a:t>
                      </a:r>
                      <a:endParaRPr lang="ru-FR" sz="1400" b="1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Danfoss FC51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ABB ACS310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VFC400-001-G23 (1,5 кВт,220В 7,0А)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7,5 кВт 380В</a:t>
                      </a:r>
                      <a:endParaRPr lang="ru-FR" sz="14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>
                    <a:solidFill>
                      <a:srgbClr val="B68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4755"/>
                  </a:ext>
                </a:extLst>
              </a:tr>
              <a:tr h="788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b="1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Узел терморегулирования</a:t>
                      </a:r>
                      <a:endParaRPr lang="ru-FR" sz="1400" b="1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BELIMO Energy Valve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Oventrop Regudis W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Узел смешения SVX 40-4,0 исп.3 (O)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Узел терморегулирования VKRGS-16(24)/110-2</a:t>
                      </a:r>
                      <a:endParaRPr lang="ru-FR" sz="14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>
                    <a:solidFill>
                      <a:srgbClr val="B68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934272"/>
                  </a:ext>
                </a:extLst>
              </a:tr>
              <a:tr h="206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Стоимость, руб.</a:t>
                      </a:r>
                      <a:endParaRPr lang="ru-FR" sz="1400" b="1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645782,25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562314,36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335053,6</a:t>
                      </a:r>
                      <a:endParaRPr lang="ru-FR" sz="140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FR" sz="1400" dirty="0">
                          <a:effectLst/>
                          <a:latin typeface="Rubik" panose="02000604000000020004" pitchFamily="2" charset="-79"/>
                          <a:cs typeface="Rubik" panose="02000604000000020004" pitchFamily="2" charset="-79"/>
                        </a:rPr>
                        <a:t>516036,08</a:t>
                      </a:r>
                      <a:endParaRPr lang="ru-FR" sz="1400" dirty="0">
                        <a:effectLst/>
                        <a:latin typeface="Rubik" panose="02000604000000020004" pitchFamily="2" charset="-79"/>
                        <a:ea typeface="Times New Roman" panose="02020603050405020304" pitchFamily="18" charset="0"/>
                        <a:cs typeface="Rubik" panose="02000604000000020004" pitchFamily="2" charset="-79"/>
                      </a:endParaRPr>
                    </a:p>
                  </a:txBody>
                  <a:tcPr marL="65610" marR="65610" marT="0" marB="0" anchor="ctr"/>
                </a:tc>
                <a:extLst>
                  <a:ext uri="{0D108BD9-81ED-4DB2-BD59-A6C34878D82A}">
                    <a16:rowId xmlns:a16="http://schemas.microsoft.com/office/drawing/2014/main" val="4095085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3374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348</Words>
  <Application>Microsoft Macintosh PowerPoint</Application>
  <PresentationFormat>Широкоэкранный</PresentationFormat>
  <Paragraphs>64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Rubik</vt:lpstr>
      <vt:lpstr>Times New Roman</vt:lpstr>
      <vt:lpstr>Wingdings</vt:lpstr>
      <vt:lpstr>Тема Office</vt:lpstr>
      <vt:lpstr>Инновационное импортозамещающее приточно-вытяжное оборудование «ВЕНТПРО» с интеллектуальной системой управления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РАСШИРЕНИЕ РЫНКА ОКАЗАНИЯ УСЛУГ МОБИЛЬНЫМИ ЛАБОРАТОРИЯМИ С ИНТЕЛЛЕКТУАЛЬНЫМ КОНТРОЛЕМ УСЛОВИЙ И МЕТОДИК АНАЛИЗОВ </dc:title>
  <dc:creator>Ирина Тимофеева</dc:creator>
  <cp:lastModifiedBy>Evgeny Khudychkin</cp:lastModifiedBy>
  <cp:revision>25</cp:revision>
  <dcterms:created xsi:type="dcterms:W3CDTF">2023-04-16T07:12:16Z</dcterms:created>
  <dcterms:modified xsi:type="dcterms:W3CDTF">2023-04-21T07:55:06Z</dcterms:modified>
</cp:coreProperties>
</file>